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12"/>
  </p:notesMasterIdLst>
  <p:handoutMasterIdLst>
    <p:handoutMasterId r:id="rId13"/>
  </p:handoutMasterIdLst>
  <p:sldIdLst>
    <p:sldId id="347" r:id="rId2"/>
    <p:sldId id="356" r:id="rId3"/>
    <p:sldId id="348" r:id="rId4"/>
    <p:sldId id="349" r:id="rId5"/>
    <p:sldId id="350" r:id="rId6"/>
    <p:sldId id="351" r:id="rId7"/>
    <p:sldId id="352" r:id="rId8"/>
    <p:sldId id="353" r:id="rId9"/>
    <p:sldId id="354" r:id="rId10"/>
    <p:sldId id="355"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dellelo" initials="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333CC"/>
    <a:srgbClr val="69340D"/>
    <a:srgbClr val="136789"/>
    <a:srgbClr val="526B6B"/>
    <a:srgbClr val="322E05"/>
    <a:srgbClr val="3E3805"/>
    <a:srgbClr val="26380C"/>
    <a:srgbClr val="506028"/>
    <a:srgbClr val="33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2" autoAdjust="0"/>
    <p:restoredTop sz="86400" autoAdjust="0"/>
  </p:normalViewPr>
  <p:slideViewPr>
    <p:cSldViewPr>
      <p:cViewPr varScale="1">
        <p:scale>
          <a:sx n="62" d="100"/>
          <a:sy n="62" d="100"/>
        </p:scale>
        <p:origin x="12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2DFFAB7-9EB2-42AE-B012-B876F6B6F628}" type="datetimeFigureOut">
              <a:rPr lang="en-US" smtClean="0"/>
              <a:t>9/19/2018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509C29-5E82-41ED-8CE3-0988C23D1BE4}" type="slidenum">
              <a:rPr lang="en-US" smtClean="0"/>
              <a:t>‹#›</a:t>
            </a:fld>
            <a:endParaRPr lang="en-US" dirty="0"/>
          </a:p>
        </p:txBody>
      </p:sp>
    </p:spTree>
    <p:extLst>
      <p:ext uri="{BB962C8B-B14F-4D97-AF65-F5344CB8AC3E}">
        <p14:creationId xmlns:p14="http://schemas.microsoft.com/office/powerpoint/2010/main" val="3634110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7B491A9-5D56-A448-96C7-EB6CC08E6C9E}" type="slidenum">
              <a:rPr lang="en-US" altLang="en-US"/>
              <a:pPr/>
              <a:t>‹#›</a:t>
            </a:fld>
            <a:endParaRPr lang="en-US" altLang="en-US" dirty="0"/>
          </a:p>
        </p:txBody>
      </p:sp>
    </p:spTree>
    <p:extLst>
      <p:ext uri="{BB962C8B-B14F-4D97-AF65-F5344CB8AC3E}">
        <p14:creationId xmlns:p14="http://schemas.microsoft.com/office/powerpoint/2010/main" val="879097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B491A9-5D56-A448-96C7-EB6CC08E6C9E}" type="slidenum">
              <a:rPr lang="en-US" altLang="en-US" smtClean="0"/>
              <a:pPr/>
              <a:t>1</a:t>
            </a:fld>
            <a:endParaRPr lang="en-US" altLang="en-US" dirty="0"/>
          </a:p>
        </p:txBody>
      </p:sp>
    </p:spTree>
    <p:extLst>
      <p:ext uri="{BB962C8B-B14F-4D97-AF65-F5344CB8AC3E}">
        <p14:creationId xmlns:p14="http://schemas.microsoft.com/office/powerpoint/2010/main" val="383778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hapter Opener">
    <p:spTree>
      <p:nvGrpSpPr>
        <p:cNvPr id="1" name="Shape 17"/>
        <p:cNvGrpSpPr/>
        <p:nvPr/>
      </p:nvGrpSpPr>
      <p:grpSpPr>
        <a:xfrm>
          <a:off x="0" y="0"/>
          <a:ext cx="0" cy="0"/>
          <a:chOff x="0" y="0"/>
          <a:chExt cx="0" cy="0"/>
        </a:xfrm>
      </p:grpSpPr>
      <p:sp>
        <p:nvSpPr>
          <p:cNvPr id="5" name="Rectangle 4"/>
          <p:cNvSpPr/>
          <p:nvPr userDrawn="1"/>
        </p:nvSpPr>
        <p:spPr>
          <a:xfrm>
            <a:off x="0" y="2166816"/>
            <a:ext cx="9144000" cy="2524369"/>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526B6B"/>
              </a:buClr>
            </a:pPr>
            <a:endParaRPr lang="en-US" dirty="0"/>
          </a:p>
        </p:txBody>
      </p:sp>
      <p:sp>
        <p:nvSpPr>
          <p:cNvPr id="2" name="Title 1"/>
          <p:cNvSpPr>
            <a:spLocks noGrp="1"/>
          </p:cNvSpPr>
          <p:nvPr>
            <p:ph type="title"/>
          </p:nvPr>
        </p:nvSpPr>
        <p:spPr>
          <a:xfrm>
            <a:off x="457200" y="2362200"/>
            <a:ext cx="8229600" cy="1257306"/>
          </a:xfrm>
        </p:spPr>
        <p:txBody>
          <a:bodyPr/>
          <a:lstStyle>
            <a:lvl1pPr algn="ctr">
              <a:defRPr>
                <a:solidFill>
                  <a:schemeClr val="tx1"/>
                </a:solidFill>
              </a:defRPr>
            </a:lvl1pPr>
          </a:lstStyle>
          <a:p>
            <a:r>
              <a:rPr lang="en-US" dirty="0" smtClean="0"/>
              <a:t>Click to edit Master title style</a:t>
            </a:r>
            <a:endParaRPr lang="en-US" dirty="0"/>
          </a:p>
        </p:txBody>
      </p:sp>
      <p:sp>
        <p:nvSpPr>
          <p:cNvPr id="8" name="Subtitle 1"/>
          <p:cNvSpPr>
            <a:spLocks noGrp="1"/>
          </p:cNvSpPr>
          <p:nvPr>
            <p:ph sz="quarter" idx="15"/>
          </p:nvPr>
        </p:nvSpPr>
        <p:spPr>
          <a:xfrm>
            <a:off x="703196" y="3771906"/>
            <a:ext cx="7737608" cy="672804"/>
          </a:xfrm>
        </p:spPr>
        <p:txBody>
          <a:bodyPr/>
          <a:lstStyle>
            <a:lvl1pPr algn="l">
              <a:buClr>
                <a:srgbClr val="3333CC"/>
              </a:buClr>
              <a:defRPr/>
            </a:lvl1pPr>
            <a:lvl2pPr algn="l">
              <a:buClr>
                <a:srgbClr val="3333CC"/>
              </a:buClr>
              <a:defRPr/>
            </a:lvl2pPr>
            <a:lvl3pPr algn="l">
              <a:buClr>
                <a:srgbClr val="3333CC"/>
              </a:buClr>
              <a:defRPr/>
            </a:lvl3pPr>
            <a:lvl4pPr algn="l">
              <a:buClr>
                <a:srgbClr val="3333CC"/>
              </a:buClr>
              <a:defRPr/>
            </a:lvl4pPr>
            <a:lvl5pPr algn="l">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6687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19050"/>
            <a:ext cx="9052560" cy="1257300"/>
          </a:xfrm>
        </p:spPr>
        <p:txBody>
          <a:bodyPr/>
          <a:lstStyle/>
          <a:p>
            <a:r>
              <a:rPr lang="en-US" smtClean="0"/>
              <a:t>Click to edit Master title style</a:t>
            </a:r>
            <a:endParaRPr lang="en-US"/>
          </a:p>
        </p:txBody>
      </p:sp>
      <p:sp>
        <p:nvSpPr>
          <p:cNvPr id="8" name="Content Placeholder 7"/>
          <p:cNvSpPr>
            <a:spLocks noGrp="1"/>
          </p:cNvSpPr>
          <p:nvPr>
            <p:ph sz="quarter" idx="10"/>
          </p:nvPr>
        </p:nvSpPr>
        <p:spPr>
          <a:xfrm>
            <a:off x="247305" y="1407393"/>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7"/>
          <p:cNvSpPr>
            <a:spLocks noGrp="1"/>
          </p:cNvSpPr>
          <p:nvPr>
            <p:ph sz="quarter" idx="11"/>
          </p:nvPr>
        </p:nvSpPr>
        <p:spPr>
          <a:xfrm>
            <a:off x="4666904" y="1417784"/>
            <a:ext cx="4019896" cy="30884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p:cNvSpPr>
            <a:spLocks noGrp="1"/>
          </p:cNvSpPr>
          <p:nvPr>
            <p:ph sz="quarter" idx="12"/>
          </p:nvPr>
        </p:nvSpPr>
        <p:spPr>
          <a:xfrm>
            <a:off x="228600" y="4724400"/>
            <a:ext cx="8458200" cy="114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2655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2" name="Rectangle 11"/>
          <p:cNvSpPr/>
          <p:nvPr userDrawn="1"/>
        </p:nvSpPr>
        <p:spPr>
          <a:xfrm>
            <a:off x="0" y="0"/>
            <a:ext cx="9144000" cy="1295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 y="25400"/>
            <a:ext cx="9052560" cy="1257300"/>
          </a:xfrm>
        </p:spPr>
        <p:txBody>
          <a:bodyPr>
            <a:normAutofit/>
          </a:bodyPr>
          <a:lstStyle>
            <a:lvl1pPr>
              <a:defRPr sz="3600">
                <a:solidFill>
                  <a:schemeClr val="bg1"/>
                </a:solidFill>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43114" y="1415142"/>
            <a:ext cx="8610600" cy="1365080"/>
          </a:xfrm>
        </p:spPr>
        <p:txBody>
          <a:bodyPr/>
          <a:lstStyle>
            <a:lvl1pPr marL="457200" indent="-457200">
              <a:buClr>
                <a:srgbClr val="3333CC"/>
              </a:buClr>
              <a:buFont typeface="Arial" pitchFamily="34" charset="0"/>
              <a:buChar char="•"/>
              <a:defRPr sz="2600">
                <a:latin typeface="Arial" pitchFamily="34" charset="0"/>
                <a:cs typeface="Arial" pitchFamily="34" charset="0"/>
              </a:defRPr>
            </a:lvl1pPr>
            <a:lvl2pPr>
              <a:buClr>
                <a:srgbClr val="3333CC"/>
              </a:buClr>
              <a:defRPr sz="2400">
                <a:latin typeface="Arial" pitchFamily="34" charset="0"/>
                <a:cs typeface="Arial" pitchFamily="34" charset="0"/>
              </a:defRPr>
            </a:lvl2pPr>
            <a:lvl3pPr marL="1143000" indent="-228600">
              <a:buClr>
                <a:srgbClr val="3333CC"/>
              </a:buClr>
              <a:buFont typeface="Wingdings" pitchFamily="2" charset="2"/>
              <a:buChar char="§"/>
              <a:defRPr sz="2200">
                <a:latin typeface="Arial" pitchFamily="34" charset="0"/>
                <a:cs typeface="Arial" pitchFamily="34" charset="0"/>
              </a:defRPr>
            </a:lvl3pPr>
            <a:lvl4pPr marL="1371600" indent="0">
              <a:buClr>
                <a:srgbClr val="3333CC"/>
              </a:buClr>
              <a:buFontTx/>
              <a:buNone/>
              <a:defRPr>
                <a:latin typeface="Arial" pitchFamily="34" charset="0"/>
                <a:cs typeface="Arial" pitchFamily="34" charset="0"/>
              </a:defRPr>
            </a:lvl4pPr>
            <a:lvl5pPr marL="1828800" indent="0">
              <a:buClr>
                <a:srgbClr val="3333CC"/>
              </a:buClr>
              <a:buFontTx/>
              <a:buNone/>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Picture Placeholder 5"/>
          <p:cNvSpPr>
            <a:spLocks noGrp="1"/>
          </p:cNvSpPr>
          <p:nvPr>
            <p:ph type="pic" sz="quarter" idx="11"/>
          </p:nvPr>
        </p:nvSpPr>
        <p:spPr>
          <a:xfrm>
            <a:off x="990600" y="3200400"/>
            <a:ext cx="1990680" cy="1219200"/>
          </a:xfrm>
        </p:spPr>
        <p:txBody>
          <a:bodyPr/>
          <a:lstStyle/>
          <a:p>
            <a:endParaRPr lang="en-US" dirty="0"/>
          </a:p>
        </p:txBody>
      </p:sp>
      <p:sp>
        <p:nvSpPr>
          <p:cNvPr id="16" name="Table Placeholder 15"/>
          <p:cNvSpPr>
            <a:spLocks noGrp="1"/>
          </p:cNvSpPr>
          <p:nvPr>
            <p:ph type="tbl" sz="quarter" idx="12"/>
          </p:nvPr>
        </p:nvSpPr>
        <p:spPr>
          <a:xfrm>
            <a:off x="6172200" y="3200400"/>
            <a:ext cx="2362200" cy="1219200"/>
          </a:xfrm>
        </p:spPr>
        <p:txBody>
          <a:bodyPr/>
          <a:lstStyle/>
          <a:p>
            <a:endParaRPr lang="en-US" dirty="0"/>
          </a:p>
        </p:txBody>
      </p:sp>
      <p:sp>
        <p:nvSpPr>
          <p:cNvPr id="11" name="Text Placeholder 4"/>
          <p:cNvSpPr>
            <a:spLocks noGrp="1"/>
          </p:cNvSpPr>
          <p:nvPr>
            <p:ph type="body" sz="quarter" idx="10"/>
          </p:nvPr>
        </p:nvSpPr>
        <p:spPr>
          <a:xfrm>
            <a:off x="154576" y="3108330"/>
            <a:ext cx="8673738" cy="1306734"/>
          </a:xfrm>
        </p:spPr>
        <p:txBody>
          <a:bodyPr/>
          <a:lstStyle>
            <a:lvl1pPr>
              <a:buClr>
                <a:srgbClr val="3333CC"/>
              </a:buClr>
              <a:defRPr/>
            </a:lvl1pPr>
            <a:lvl2pPr>
              <a:buClr>
                <a:srgbClr val="3333CC"/>
              </a:buClr>
              <a:defRPr/>
            </a:lvl2pPr>
            <a:lvl3pPr>
              <a:buClr>
                <a:srgbClr val="3333CC"/>
              </a:buClr>
              <a:defRPr/>
            </a:lvl3pPr>
            <a:lvl4pPr>
              <a:buClr>
                <a:srgbClr val="3333CC"/>
              </a:buClr>
              <a:defRPr/>
            </a:lvl4pPr>
            <a:lvl5pPr>
              <a:buClr>
                <a:srgbClr val="3333CC"/>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9"/>
          <p:cNvSpPr/>
          <p:nvPr userDrawn="1"/>
        </p:nvSpPr>
        <p:spPr>
          <a:xfrm>
            <a:off x="0" y="6338047"/>
            <a:ext cx="9144000" cy="533400"/>
          </a:xfrm>
          <a:prstGeom prst="rect">
            <a:avLst/>
          </a:prstGeom>
          <a:solidFill>
            <a:srgbClr val="33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p:cNvSpPr>
            <a:spLocks noGrp="1"/>
          </p:cNvSpPr>
          <p:nvPr>
            <p:ph type="pic" sz="quarter" idx="13"/>
          </p:nvPr>
        </p:nvSpPr>
        <p:spPr>
          <a:xfrm>
            <a:off x="3505200" y="3200400"/>
            <a:ext cx="2057400" cy="1219200"/>
          </a:xfrm>
        </p:spPr>
        <p:txBody>
          <a:bodyPr/>
          <a:lstStyle/>
          <a:p>
            <a:endParaRPr lang="en-US" dirty="0"/>
          </a:p>
        </p:txBody>
      </p:sp>
      <p:sp>
        <p:nvSpPr>
          <p:cNvPr id="7" name="Content Placeholder 6"/>
          <p:cNvSpPr>
            <a:spLocks noGrp="1"/>
          </p:cNvSpPr>
          <p:nvPr>
            <p:ph sz="quarter" idx="14"/>
          </p:nvPr>
        </p:nvSpPr>
        <p:spPr>
          <a:xfrm>
            <a:off x="228600" y="4706258"/>
            <a:ext cx="5791200" cy="99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able Placeholder 7"/>
          <p:cNvSpPr>
            <a:spLocks noGrp="1"/>
          </p:cNvSpPr>
          <p:nvPr>
            <p:ph type="tbl" sz="quarter" idx="15"/>
          </p:nvPr>
        </p:nvSpPr>
        <p:spPr>
          <a:xfrm>
            <a:off x="6400800" y="2362200"/>
            <a:ext cx="1524000" cy="1905000"/>
          </a:xfrm>
        </p:spPr>
        <p:txBody>
          <a:bodyPr/>
          <a:lstStyle/>
          <a:p>
            <a:endParaRPr lang="en-US"/>
          </a:p>
        </p:txBody>
      </p:sp>
      <p:sp>
        <p:nvSpPr>
          <p:cNvPr id="13" name="Table Placeholder 12"/>
          <p:cNvSpPr>
            <a:spLocks noGrp="1"/>
          </p:cNvSpPr>
          <p:nvPr>
            <p:ph type="tbl" sz="quarter" idx="16"/>
          </p:nvPr>
        </p:nvSpPr>
        <p:spPr>
          <a:xfrm>
            <a:off x="5562600" y="2438400"/>
            <a:ext cx="1143000" cy="2133600"/>
          </a:xfrm>
        </p:spPr>
        <p:txBody>
          <a:bodyPr/>
          <a:lstStyle/>
          <a:p>
            <a:endParaRPr lang="en-US"/>
          </a:p>
        </p:txBody>
      </p:sp>
      <p:sp>
        <p:nvSpPr>
          <p:cNvPr id="9" name="Picture Placeholder 8"/>
          <p:cNvSpPr>
            <a:spLocks noGrp="1"/>
          </p:cNvSpPr>
          <p:nvPr>
            <p:ph type="pic" sz="quarter" idx="17"/>
          </p:nvPr>
        </p:nvSpPr>
        <p:spPr>
          <a:xfrm>
            <a:off x="4953000" y="2590800"/>
            <a:ext cx="1066800" cy="1981200"/>
          </a:xfrm>
        </p:spPr>
        <p:txBody>
          <a:bodyPr/>
          <a:lstStyle/>
          <a:p>
            <a:endParaRPr lang="en-US"/>
          </a:p>
        </p:txBody>
      </p:sp>
    </p:spTree>
    <p:extLst>
      <p:ext uri="{BB962C8B-B14F-4D97-AF65-F5344CB8AC3E}">
        <p14:creationId xmlns:p14="http://schemas.microsoft.com/office/powerpoint/2010/main" val="373740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 y="76200"/>
            <a:ext cx="905256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87653"/>
      </p:ext>
    </p:extLst>
  </p:cSld>
  <p:clrMap bg1="lt1" tx1="dk1" bg2="lt2" tx2="dk2" accent1="accent1" accent2="accent2" accent3="accent3" accent4="accent4" accent5="accent5" accent6="accent6" hlink="hlink" folHlink="folHlink"/>
  <p:sldLayoutIdLst>
    <p:sldLayoutId id="2147483703" r:id="rId1"/>
    <p:sldLayoutId id="2147483696" r:id="rId2"/>
    <p:sldLayoutId id="2147483697" r:id="rId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461963" indent="-461963" algn="l" defTabSz="914400" rtl="0" eaLnBrk="1" latinLnBrk="0" hangingPunct="1">
        <a:spcBef>
          <a:spcPct val="20000"/>
        </a:spcBef>
        <a:buClr>
          <a:srgbClr val="3333CC"/>
        </a:buClr>
        <a:buFont typeface="Arial" pitchFamily="34" charset="0"/>
        <a:buChar char="•"/>
        <a:defRPr sz="2600" kern="1200">
          <a:solidFill>
            <a:schemeClr val="tx1"/>
          </a:solidFill>
          <a:latin typeface="Arial" pitchFamily="34" charset="0"/>
          <a:ea typeface="+mn-ea"/>
          <a:cs typeface="Arial" pitchFamily="34" charset="0"/>
        </a:defRPr>
      </a:lvl1pPr>
      <a:lvl2pPr marL="914400" indent="-457200" algn="l" defTabSz="914400" rtl="0" eaLnBrk="1" latinLnBrk="0" hangingPunct="1">
        <a:spcBef>
          <a:spcPct val="20000"/>
        </a:spcBef>
        <a:buClr>
          <a:srgbClr val="3333CC"/>
        </a:buClr>
        <a:buFont typeface="Arial" pitchFamily="34" charset="0"/>
        <a:buChar char="–"/>
        <a:defRPr sz="2400" kern="1200">
          <a:solidFill>
            <a:schemeClr val="tx1"/>
          </a:solidFill>
          <a:latin typeface="Arial" pitchFamily="34" charset="0"/>
          <a:ea typeface="+mn-ea"/>
          <a:cs typeface="Arial" pitchFamily="34" charset="0"/>
        </a:defRPr>
      </a:lvl2pPr>
      <a:lvl3pPr marL="1371600" indent="-457200" algn="l" defTabSz="914400" rtl="0" eaLnBrk="1" latinLnBrk="0" hangingPunct="1">
        <a:spcBef>
          <a:spcPct val="20000"/>
        </a:spcBef>
        <a:buClr>
          <a:srgbClr val="3333CC"/>
        </a:buClr>
        <a:buFont typeface="Wingdings" pitchFamily="2" charset="2"/>
        <a:buChar char="§"/>
        <a:defRPr sz="2200" kern="1200">
          <a:solidFill>
            <a:schemeClr val="tx1"/>
          </a:solidFill>
          <a:latin typeface="Arial" pitchFamily="34" charset="0"/>
          <a:ea typeface="+mn-ea"/>
          <a:cs typeface="Arial" pitchFamily="34" charset="0"/>
        </a:defRPr>
      </a:lvl3pPr>
      <a:lvl4pPr marL="1820863" indent="-449263" algn="l" defTabSz="914400" rtl="0" eaLnBrk="1" latinLnBrk="0" hangingPunct="1">
        <a:spcBef>
          <a:spcPct val="20000"/>
        </a:spcBef>
        <a:buClr>
          <a:srgbClr val="3333CC"/>
        </a:buClr>
        <a:buFont typeface="Courier New" pitchFamily="49" charset="0"/>
        <a:buChar char="o"/>
        <a:defRPr sz="2000" kern="1200">
          <a:solidFill>
            <a:schemeClr val="tx1"/>
          </a:solidFill>
          <a:latin typeface="Arial" pitchFamily="34" charset="0"/>
          <a:ea typeface="+mn-ea"/>
          <a:cs typeface="Arial" pitchFamily="34" charset="0"/>
        </a:defRPr>
      </a:lvl4pPr>
      <a:lvl5pPr marL="2286000" indent="-457200" algn="l" defTabSz="914400" rtl="0" eaLnBrk="1" latinLnBrk="0" hangingPunct="1">
        <a:spcBef>
          <a:spcPct val="20000"/>
        </a:spcBef>
        <a:buClr>
          <a:srgbClr val="3333CC"/>
        </a:buClr>
        <a:buFont typeface="Arial" pitchFamily="34" charset="0"/>
        <a:buChar char="»"/>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395"/>
            <a:ext cx="8229600" cy="1143005"/>
          </a:xfrm>
        </p:spPr>
        <p:txBody>
          <a:bodyPr>
            <a:normAutofit/>
          </a:bodyPr>
          <a:lstStyle/>
          <a:p>
            <a:r>
              <a:rPr lang="en-US" b="1" dirty="0" smtClean="0">
                <a:solidFill>
                  <a:schemeClr val="bg1"/>
                </a:solidFill>
              </a:rPr>
              <a:t>Section 9.3 </a:t>
            </a:r>
            <a:endParaRPr lang="en-US" b="1" dirty="0">
              <a:solidFill>
                <a:schemeClr val="bg1"/>
              </a:solidFill>
            </a:endParaRPr>
          </a:p>
        </p:txBody>
      </p:sp>
    </p:spTree>
    <p:extLst>
      <p:ext uri="{BB962C8B-B14F-4D97-AF65-F5344CB8AC3E}">
        <p14:creationId xmlns:p14="http://schemas.microsoft.com/office/powerpoint/2010/main" val="1905179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Sex vs. Hgt</a:t>
            </a:r>
          </a:p>
        </p:txBody>
      </p:sp>
      <p:pic>
        <p:nvPicPr>
          <p:cNvPr id="12" name="Picture Placeholder 11" descr="A scatterplot correlating H g t versus log of odds shows five data points and an annotated regression line. The horizontal axis plots the values of H g t and the vertical axis plots the values of Log of odds. The regression line slopes through (62, 4) and (75, negative 5.8). The data points lie, close to the regression line, at (61.7, 3.8), (64, 3), (67.1), (70.5, negative 2), and (74.3, negative 4). An arrow points to the regression line and reads Line fit to group means."/>
          <p:cNvPicPr>
            <a:picLocks noGrp="1" noChangeAspect="1"/>
          </p:cNvPicPr>
          <p:nvPr>
            <p:ph type="pic" sz="quarter" idx="11"/>
          </p:nvPr>
        </p:nvPicPr>
        <p:blipFill>
          <a:blip r:embed="rId2"/>
          <a:stretch>
            <a:fillRect/>
          </a:stretch>
        </p:blipFill>
        <p:spPr>
          <a:xfrm>
            <a:off x="838200" y="1550832"/>
            <a:ext cx="7447833" cy="4621368"/>
          </a:xfrm>
          <a:prstGeom prst="rect">
            <a:avLst/>
          </a:prstGeom>
          <a:noFill/>
          <a:ln>
            <a:noFill/>
          </a:ln>
        </p:spPr>
      </p:pic>
    </p:spTree>
    <p:extLst>
      <p:ext uri="{BB962C8B-B14F-4D97-AF65-F5344CB8AC3E}">
        <p14:creationId xmlns:p14="http://schemas.microsoft.com/office/powerpoint/2010/main" val="1482990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t>
            </a:r>
            <a:r>
              <a:rPr lang="en-US" dirty="0" smtClean="0"/>
              <a:t>9.3</a:t>
            </a:r>
            <a:endParaRPr lang="en-US" dirty="0"/>
          </a:p>
        </p:txBody>
      </p:sp>
      <p:sp>
        <p:nvSpPr>
          <p:cNvPr id="3" name="Content Placeholder 2"/>
          <p:cNvSpPr>
            <a:spLocks noGrp="1"/>
          </p:cNvSpPr>
          <p:nvPr>
            <p:ph sz="quarter" idx="10"/>
          </p:nvPr>
        </p:nvSpPr>
        <p:spPr>
          <a:xfrm>
            <a:off x="247304" y="1407392"/>
            <a:ext cx="8515695" cy="4612407"/>
          </a:xfrm>
        </p:spPr>
        <p:txBody>
          <a:bodyPr>
            <a:normAutofit/>
          </a:bodyPr>
          <a:lstStyle/>
          <a:p>
            <a:pPr marL="0" indent="0">
              <a:spcBef>
                <a:spcPts val="624"/>
              </a:spcBef>
              <a:buNone/>
            </a:pPr>
            <a:r>
              <a:rPr lang="en-US" altLang="en-US" dirty="0">
                <a:sym typeface="Symbol" panose="05050102010706020507" pitchFamily="18" charset="2"/>
              </a:rPr>
              <a:t>Conditions for logistic regression</a:t>
            </a:r>
          </a:p>
          <a:p>
            <a:pPr marL="0" indent="465138">
              <a:spcBef>
                <a:spcPts val="624"/>
              </a:spcBef>
              <a:buNone/>
            </a:pPr>
            <a:r>
              <a:rPr lang="en-US" altLang="en-US" dirty="0" smtClean="0">
                <a:sym typeface="Symbol" panose="05050102010706020507" pitchFamily="18" charset="2"/>
              </a:rPr>
              <a:t>Linearity</a:t>
            </a:r>
            <a:endParaRPr lang="en-US" altLang="en-US" dirty="0">
              <a:sym typeface="Symbol" panose="05050102010706020507" pitchFamily="18" charset="2"/>
            </a:endParaRPr>
          </a:p>
          <a:p>
            <a:pPr marL="0" indent="465138">
              <a:spcBef>
                <a:spcPts val="624"/>
              </a:spcBef>
              <a:buNone/>
            </a:pPr>
            <a:r>
              <a:rPr lang="en-US" altLang="en-US" dirty="0" smtClean="0">
                <a:sym typeface="Symbol" panose="05050102010706020507" pitchFamily="18" charset="2"/>
              </a:rPr>
              <a:t>Empirical </a:t>
            </a:r>
            <a:r>
              <a:rPr lang="en-US" altLang="en-US" dirty="0" err="1">
                <a:sym typeface="Symbol" panose="05050102010706020507" pitchFamily="18" charset="2"/>
              </a:rPr>
              <a:t>logit</a:t>
            </a:r>
            <a:r>
              <a:rPr lang="en-US" altLang="en-US" dirty="0">
                <a:sym typeface="Symbol" panose="05050102010706020507" pitchFamily="18" charset="2"/>
              </a:rPr>
              <a:t> </a:t>
            </a:r>
            <a:r>
              <a:rPr lang="en-US" altLang="en-US" dirty="0" smtClean="0">
                <a:sym typeface="Symbol" panose="05050102010706020507" pitchFamily="18" charset="2"/>
              </a:rPr>
              <a:t>plot</a:t>
            </a:r>
            <a:endParaRPr lang="en-US" altLang="en-US" dirty="0">
              <a:sym typeface="Symbol" panose="05050102010706020507" pitchFamily="18" charset="2"/>
            </a:endParaRPr>
          </a:p>
        </p:txBody>
      </p:sp>
    </p:spTree>
    <p:extLst>
      <p:ext uri="{BB962C8B-B14F-4D97-AF65-F5344CB8AC3E}">
        <p14:creationId xmlns:p14="http://schemas.microsoft.com/office/powerpoint/2010/main" val="1999461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Inference </a:t>
            </a:r>
            <a:r>
              <a:rPr lang="en-US" dirty="0" smtClean="0"/>
              <a:t>Conditions for </a:t>
            </a:r>
            <a:r>
              <a:rPr lang="en-US" dirty="0"/>
              <a:t>Logistic </a:t>
            </a:r>
            <a:r>
              <a:rPr lang="en-US" dirty="0" smtClean="0"/>
              <a:t>Regression</a:t>
            </a:r>
            <a:endParaRPr lang="en-US" dirty="0"/>
          </a:p>
        </p:txBody>
      </p:sp>
      <p:sp>
        <p:nvSpPr>
          <p:cNvPr id="3" name="Content Placeholder 2"/>
          <p:cNvSpPr>
            <a:spLocks noGrp="1"/>
          </p:cNvSpPr>
          <p:nvPr>
            <p:ph sz="quarter" idx="10"/>
          </p:nvPr>
        </p:nvSpPr>
        <p:spPr>
          <a:xfrm>
            <a:off x="247304" y="1407392"/>
            <a:ext cx="8668095" cy="4764807"/>
          </a:xfrm>
        </p:spPr>
        <p:txBody>
          <a:bodyPr>
            <a:normAutofit/>
          </a:bodyPr>
          <a:lstStyle/>
          <a:p>
            <a:pPr marL="0" indent="0">
              <a:spcBef>
                <a:spcPts val="600"/>
              </a:spcBef>
              <a:buNone/>
              <a:defRPr/>
            </a:pPr>
            <a:r>
              <a:rPr lang="en-US" b="1" dirty="0"/>
              <a:t>Linearity: </a:t>
            </a:r>
            <a:r>
              <a:rPr lang="en-US" dirty="0"/>
              <a:t>The </a:t>
            </a:r>
            <a:r>
              <a:rPr lang="en-US" dirty="0" err="1"/>
              <a:t>logits</a:t>
            </a:r>
            <a:r>
              <a:rPr lang="en-US" dirty="0"/>
              <a:t> (log odds) should have a linear relationship with the predictor</a:t>
            </a:r>
            <a:r>
              <a:rPr lang="en-US" dirty="0" smtClean="0"/>
              <a:t>.</a:t>
            </a:r>
            <a:endParaRPr lang="en-US" dirty="0"/>
          </a:p>
          <a:p>
            <a:pPr marL="0" indent="0">
              <a:spcBef>
                <a:spcPts val="600"/>
              </a:spcBef>
              <a:buNone/>
              <a:defRPr/>
            </a:pPr>
            <a:r>
              <a:rPr lang="en-US" b="1" dirty="0"/>
              <a:t>Independence: </a:t>
            </a:r>
            <a:r>
              <a:rPr lang="en-US" dirty="0"/>
              <a:t>No pairing or clustering of data.</a:t>
            </a:r>
          </a:p>
          <a:p>
            <a:pPr marL="0" indent="0">
              <a:spcBef>
                <a:spcPts val="600"/>
              </a:spcBef>
              <a:buNone/>
              <a:defRPr/>
            </a:pPr>
            <a:r>
              <a:rPr lang="en-US" b="1" dirty="0"/>
              <a:t>Random: </a:t>
            </a:r>
            <a:r>
              <a:rPr lang="en-US" dirty="0"/>
              <a:t>Either a random sample from a population OR random assignment within an experiment.</a:t>
            </a:r>
          </a:p>
          <a:p>
            <a:pPr marL="0" indent="0">
              <a:spcBef>
                <a:spcPts val="600"/>
              </a:spcBef>
              <a:buNone/>
              <a:defRPr/>
            </a:pPr>
            <a:r>
              <a:rPr lang="en-US" b="1" strike="sngStrike" dirty="0"/>
              <a:t>Normality</a:t>
            </a:r>
            <a:r>
              <a:rPr lang="en-US" b="1" dirty="0"/>
              <a:t>: </a:t>
            </a:r>
            <a:r>
              <a:rPr lang="en-US" dirty="0"/>
              <a:t>This does not apply. </a:t>
            </a:r>
            <a:r>
              <a:rPr lang="en-US" dirty="0" smtClean="0"/>
              <a:t>The </a:t>
            </a:r>
            <a:r>
              <a:rPr lang="en-US" dirty="0"/>
              <a:t>responses are 0/1.</a:t>
            </a:r>
          </a:p>
          <a:p>
            <a:pPr marL="0" indent="0">
              <a:spcBef>
                <a:spcPts val="600"/>
              </a:spcBef>
              <a:buNone/>
              <a:defRPr/>
            </a:pPr>
            <a:r>
              <a:rPr lang="en-US" b="1" strike="sngStrike" dirty="0"/>
              <a:t>Constant variance</a:t>
            </a:r>
            <a:r>
              <a:rPr lang="en-US" b="1" dirty="0"/>
              <a:t>: </a:t>
            </a:r>
            <a:r>
              <a:rPr lang="en-US" dirty="0"/>
              <a:t>Also does not apply.  In fact, variability in </a:t>
            </a:r>
            <a:r>
              <a:rPr lang="en-US" i="1" dirty="0"/>
              <a:t>Y </a:t>
            </a:r>
            <a:r>
              <a:rPr lang="en-US" dirty="0"/>
              <a:t>is highest when </a:t>
            </a:r>
            <a:r>
              <a:rPr lang="en-US" i="1" dirty="0"/>
              <a:t>π </a:t>
            </a:r>
            <a:r>
              <a:rPr lang="en-US" dirty="0"/>
              <a:t>is near ½ and lowest when </a:t>
            </a:r>
            <a:r>
              <a:rPr lang="en-US" i="1" dirty="0"/>
              <a:t>π </a:t>
            </a:r>
            <a:r>
              <a:rPr lang="en-US" dirty="0"/>
              <a:t>is near 0 or 1</a:t>
            </a:r>
            <a:r>
              <a:rPr lang="en-US" dirty="0" smtClean="0"/>
              <a:t>.</a:t>
            </a:r>
            <a:endParaRPr lang="en-US" dirty="0"/>
          </a:p>
        </p:txBody>
      </p:sp>
    </p:spTree>
    <p:extLst>
      <p:ext uri="{BB962C8B-B14F-4D97-AF65-F5344CB8AC3E}">
        <p14:creationId xmlns:p14="http://schemas.microsoft.com/office/powerpoint/2010/main" val="2296888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Checking Linearity for </a:t>
            </a:r>
            <a:r>
              <a:rPr lang="en-US" dirty="0" smtClean="0"/>
              <a:t>Logistic </a:t>
            </a:r>
            <a:r>
              <a:rPr lang="en-US" dirty="0"/>
              <a:t>Regression</a:t>
            </a:r>
          </a:p>
        </p:txBody>
      </p:sp>
      <p:pic>
        <p:nvPicPr>
          <p:cNvPr id="10" name="Picture Placeholder 9" descr="Under the title Emperical logit plot, two bullet points read as follows: 1. Find the sample proportion, P hat, for each value of the predictor. 2. Plot log (p hat over the quantity of 1 minus p hat) versus x (look for a linear trend)."/>
          <p:cNvPicPr>
            <a:picLocks noGrp="1" noChangeAspect="1"/>
          </p:cNvPicPr>
          <p:nvPr>
            <p:ph type="pic" sz="quarter" idx="11"/>
          </p:nvPr>
        </p:nvPicPr>
        <p:blipFill>
          <a:blip r:embed="rId2"/>
          <a:stretch>
            <a:fillRect/>
          </a:stretch>
        </p:blipFill>
        <p:spPr>
          <a:xfrm>
            <a:off x="293178" y="1676400"/>
            <a:ext cx="6641022" cy="2383039"/>
          </a:xfrm>
          <a:prstGeom prst="rect">
            <a:avLst/>
          </a:prstGeom>
          <a:noFill/>
          <a:ln>
            <a:noFill/>
          </a:ln>
        </p:spPr>
      </p:pic>
      <p:sp>
        <p:nvSpPr>
          <p:cNvPr id="12" name="Content Placeholder 11"/>
          <p:cNvSpPr>
            <a:spLocks noGrp="1"/>
          </p:cNvSpPr>
          <p:nvPr>
            <p:ph sz="quarter" idx="14"/>
          </p:nvPr>
        </p:nvSpPr>
        <p:spPr>
          <a:xfrm>
            <a:off x="228600" y="4267200"/>
            <a:ext cx="8686800" cy="1447800"/>
          </a:xfrm>
        </p:spPr>
        <p:txBody>
          <a:bodyPr>
            <a:normAutofit/>
          </a:bodyPr>
          <a:lstStyle/>
          <a:p>
            <a:pPr marL="0" indent="0">
              <a:buNone/>
            </a:pPr>
            <a:r>
              <a:rPr lang="en-US" dirty="0"/>
              <a:t>For situations where the predictor has many values we may choose intervals of predictor values and plot the group </a:t>
            </a:r>
            <a:r>
              <a:rPr lang="en-US" dirty="0" err="1"/>
              <a:t>logits</a:t>
            </a:r>
            <a:r>
              <a:rPr lang="en-US" dirty="0"/>
              <a:t> versus the group predictor means</a:t>
            </a:r>
            <a:r>
              <a:rPr lang="en-US" dirty="0" smtClean="0"/>
              <a:t>.</a:t>
            </a:r>
            <a:endParaRPr lang="en-US" dirty="0"/>
          </a:p>
        </p:txBody>
      </p:sp>
    </p:spTree>
    <p:extLst>
      <p:ext uri="{BB962C8B-B14F-4D97-AF65-F5344CB8AC3E}">
        <p14:creationId xmlns:p14="http://schemas.microsoft.com/office/powerpoint/2010/main" val="811496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Two Forms of Logistic </a:t>
            </a:r>
            <a:r>
              <a:rPr lang="en-US" dirty="0" smtClean="0"/>
              <a:t>Data</a:t>
            </a:r>
            <a:endParaRPr lang="en-US" dirty="0"/>
          </a:p>
        </p:txBody>
      </p:sp>
      <p:sp>
        <p:nvSpPr>
          <p:cNvPr id="13" name="Content Placeholder 12"/>
          <p:cNvSpPr>
            <a:spLocks noGrp="1"/>
          </p:cNvSpPr>
          <p:nvPr>
            <p:ph idx="1"/>
          </p:nvPr>
        </p:nvSpPr>
        <p:spPr>
          <a:xfrm>
            <a:off x="243114" y="1415142"/>
            <a:ext cx="8610600" cy="2547258"/>
          </a:xfrm>
        </p:spPr>
        <p:txBody>
          <a:bodyPr>
            <a:noAutofit/>
          </a:bodyPr>
          <a:lstStyle/>
          <a:p>
            <a:pPr>
              <a:spcBef>
                <a:spcPts val="624"/>
              </a:spcBef>
              <a:buFontTx/>
              <a:buAutoNum type="arabicPeriod"/>
            </a:pPr>
            <a:r>
              <a:rPr lang="en-US" altLang="en-US" sz="2200" b="1" dirty="0"/>
              <a:t>Long form: </a:t>
            </a:r>
            <a:r>
              <a:rPr lang="en-US" altLang="en-US" sz="2200" dirty="0"/>
              <a:t>Response variable </a:t>
            </a:r>
            <a:r>
              <a:rPr lang="en-US" altLang="en-US" sz="2200" i="1" dirty="0"/>
              <a:t>Y </a:t>
            </a:r>
            <a:r>
              <a:rPr lang="en-US" altLang="en-US" sz="2200" dirty="0"/>
              <a:t>= Success/Failure or 1/0 </a:t>
            </a:r>
            <a:r>
              <a:rPr lang="en-US" altLang="ja-JP" sz="2200" dirty="0"/>
              <a:t>and each case is a row (e.g., Putts1 has 587 cases</a:t>
            </a:r>
            <a:r>
              <a:rPr lang="en-US" altLang="ja-JP" sz="2200" dirty="0" smtClean="0"/>
              <a:t>). This </a:t>
            </a:r>
            <a:r>
              <a:rPr lang="en-US" altLang="ja-JP" sz="2200" dirty="0"/>
              <a:t>is often called </a:t>
            </a:r>
            <a:r>
              <a:rPr lang="en-US" altLang="ja-JP" sz="2200" b="1" i="1" dirty="0"/>
              <a:t>binary response</a:t>
            </a:r>
            <a:r>
              <a:rPr lang="en-US" altLang="ja-JP" sz="2200" b="1" dirty="0"/>
              <a:t> </a:t>
            </a:r>
            <a:r>
              <a:rPr lang="en-US" altLang="ja-JP" sz="2200" dirty="0"/>
              <a:t>or </a:t>
            </a:r>
            <a:r>
              <a:rPr lang="en-US" altLang="ja-JP" sz="2200" b="1" i="1" dirty="0"/>
              <a:t>Bernoulli</a:t>
            </a:r>
            <a:r>
              <a:rPr lang="en-US" altLang="ja-JP" sz="2200" dirty="0"/>
              <a:t> logistic regression.</a:t>
            </a:r>
          </a:p>
          <a:p>
            <a:pPr>
              <a:spcBef>
                <a:spcPts val="624"/>
              </a:spcBef>
              <a:buFontTx/>
              <a:buAutoNum type="arabicPeriod"/>
            </a:pPr>
            <a:r>
              <a:rPr lang="en-US" altLang="en-US" sz="2200" b="1" dirty="0"/>
              <a:t>Short Form: </a:t>
            </a:r>
            <a:r>
              <a:rPr lang="en-US" altLang="en-US" sz="2200" dirty="0"/>
              <a:t>Response variable </a:t>
            </a:r>
            <a:r>
              <a:rPr lang="en-US" altLang="en-US" sz="2200" i="1" dirty="0"/>
              <a:t>Y </a:t>
            </a:r>
            <a:r>
              <a:rPr lang="en-US" altLang="en-US" sz="2200" dirty="0"/>
              <a:t>= Count of Successes for a group of data with a common </a:t>
            </a:r>
            <a:r>
              <a:rPr lang="en-US" altLang="en-US" sz="2200" i="1" dirty="0"/>
              <a:t>X </a:t>
            </a:r>
            <a:r>
              <a:rPr lang="en-US" altLang="en-US" sz="2200" dirty="0"/>
              <a:t>value </a:t>
            </a:r>
            <a:r>
              <a:rPr lang="en-US" altLang="ja-JP" sz="2200" dirty="0" smtClean="0"/>
              <a:t>(</a:t>
            </a:r>
            <a:r>
              <a:rPr lang="en-US" altLang="ja-JP" sz="2200" dirty="0"/>
              <a:t>e.g., Putts2 has 5 cases—putts of 3 </a:t>
            </a:r>
            <a:r>
              <a:rPr lang="en-US" altLang="ja-JP" sz="2200" dirty="0" err="1"/>
              <a:t>ft</a:t>
            </a:r>
            <a:r>
              <a:rPr lang="en-US" altLang="ja-JP" sz="2200" dirty="0"/>
              <a:t>, 4 </a:t>
            </a:r>
            <a:r>
              <a:rPr lang="en-US" altLang="ja-JP" sz="2200" dirty="0" err="1"/>
              <a:t>ft</a:t>
            </a:r>
            <a:r>
              <a:rPr lang="en-US" altLang="ja-JP" sz="2200" dirty="0"/>
              <a:t>, …, 7 </a:t>
            </a:r>
            <a:r>
              <a:rPr lang="en-US" altLang="ja-JP" sz="2200" dirty="0" err="1"/>
              <a:t>ft</a:t>
            </a:r>
            <a:r>
              <a:rPr lang="en-US" altLang="ja-JP" sz="2200" dirty="0" smtClean="0"/>
              <a:t>). This </a:t>
            </a:r>
            <a:r>
              <a:rPr lang="en-US" altLang="ja-JP" sz="2200" dirty="0"/>
              <a:t>is often called </a:t>
            </a:r>
            <a:r>
              <a:rPr lang="en-US" altLang="ja-JP" sz="2200" b="1" i="1" dirty="0"/>
              <a:t>binomial counts</a:t>
            </a:r>
            <a:r>
              <a:rPr lang="en-US" altLang="ja-JP" sz="2200" i="1" dirty="0"/>
              <a:t> </a:t>
            </a:r>
            <a:r>
              <a:rPr lang="en-US" altLang="ja-JP" sz="2200" dirty="0"/>
              <a:t>logistic regression</a:t>
            </a:r>
            <a:r>
              <a:rPr lang="en-US" altLang="ja-JP" sz="2200" dirty="0" smtClean="0"/>
              <a:t>.</a:t>
            </a:r>
            <a:endParaRPr lang="en-US" altLang="en-US" sz="2200" dirty="0"/>
          </a:p>
        </p:txBody>
      </p:sp>
      <p:graphicFrame>
        <p:nvGraphicFramePr>
          <p:cNvPr id="22" name="Table Placeholder 21">
            <a:extLst>
              <a:ext uri="{FF2B5EF4-FFF2-40B4-BE49-F238E27FC236}">
                <a16:creationId xmlns="" xmlns:a16="http://schemas.microsoft.com/office/drawing/2014/main" id="{C6956BA7-CBA6-4D8A-9B2B-707B5016175E}"/>
              </a:ext>
            </a:extLst>
          </p:cNvPr>
          <p:cNvGraphicFramePr>
            <a:graphicFrameLocks noGrp="1"/>
          </p:cNvGraphicFramePr>
          <p:nvPr>
            <p:ph type="tbl" sz="quarter" idx="12"/>
            <p:extLst>
              <p:ext uri="{D42A27DB-BD31-4B8C-83A1-F6EECF244321}">
                <p14:modId xmlns:p14="http://schemas.microsoft.com/office/powerpoint/2010/main" val="1813141594"/>
              </p:ext>
            </p:extLst>
          </p:nvPr>
        </p:nvGraphicFramePr>
        <p:xfrm>
          <a:off x="304800" y="4053840"/>
          <a:ext cx="4876800" cy="2194560"/>
        </p:xfrm>
        <a:graphic>
          <a:graphicData uri="http://schemas.openxmlformats.org/drawingml/2006/table">
            <a:tbl>
              <a:tblPr firstRow="1" bandRow="1">
                <a:tableStyleId>{5C22544A-7EE6-4342-B048-85BDC9FD1C3A}</a:tableStyleId>
              </a:tblPr>
              <a:tblGrid>
                <a:gridCol w="1219200">
                  <a:extLst>
                    <a:ext uri="{9D8B030D-6E8A-4147-A177-3AD203B41FA5}">
                      <a16:colId xmlns="" xmlns:a16="http://schemas.microsoft.com/office/drawing/2014/main" val="3175987732"/>
                    </a:ext>
                  </a:extLst>
                </a:gridCol>
                <a:gridCol w="1219200">
                  <a:extLst>
                    <a:ext uri="{9D8B030D-6E8A-4147-A177-3AD203B41FA5}">
                      <a16:colId xmlns="" xmlns:a16="http://schemas.microsoft.com/office/drawing/2014/main" val="544261753"/>
                    </a:ext>
                  </a:extLst>
                </a:gridCol>
                <a:gridCol w="1219200">
                  <a:extLst>
                    <a:ext uri="{9D8B030D-6E8A-4147-A177-3AD203B41FA5}">
                      <a16:colId xmlns="" xmlns:a16="http://schemas.microsoft.com/office/drawing/2014/main" val="1644313157"/>
                    </a:ext>
                  </a:extLst>
                </a:gridCol>
                <a:gridCol w="1219200">
                  <a:extLst>
                    <a:ext uri="{9D8B030D-6E8A-4147-A177-3AD203B41FA5}">
                      <a16:colId xmlns="" xmlns:a16="http://schemas.microsoft.com/office/drawing/2014/main" val="172796148"/>
                    </a:ext>
                  </a:extLst>
                </a:gridCol>
              </a:tblGrid>
              <a:tr h="142240">
                <a:tc>
                  <a:txBody>
                    <a:bodyPr/>
                    <a:lstStyle/>
                    <a:p>
                      <a:pPr algn="ctr"/>
                      <a:r>
                        <a:rPr lang="en-US" b="0" dirty="0">
                          <a:solidFill>
                            <a:schemeClr val="tx1"/>
                          </a:solidFill>
                          <a:latin typeface="Arial" pitchFamily="34" charset="0"/>
                          <a:cs typeface="Arial" pitchFamily="34" charset="0"/>
                        </a:rPr>
                        <a:t>Lengths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Makes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Misses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Trials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084935559"/>
                  </a:ext>
                </a:extLst>
              </a:tr>
              <a:tr h="0">
                <a:tc>
                  <a:txBody>
                    <a:bodyPr/>
                    <a:lstStyle/>
                    <a:p>
                      <a:pPr algn="ctr"/>
                      <a:r>
                        <a:rPr lang="en-US" b="0" dirty="0">
                          <a:solidFill>
                            <a:schemeClr val="tx1"/>
                          </a:solidFill>
                          <a:latin typeface="Arial" pitchFamily="34" charset="0"/>
                          <a:cs typeface="Arial" pitchFamily="34"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405816252"/>
                  </a:ext>
                </a:extLst>
              </a:tr>
              <a:tr h="0">
                <a:tc>
                  <a:txBody>
                    <a:bodyPr/>
                    <a:lstStyle/>
                    <a:p>
                      <a:pPr algn="ctr"/>
                      <a:r>
                        <a:rPr lang="en-US" b="0" dirty="0">
                          <a:solidFill>
                            <a:schemeClr val="tx1"/>
                          </a:solidFill>
                          <a:latin typeface="Arial" pitchFamily="34" charset="0"/>
                          <a:cs typeface="Arial" pitchFamily="34"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688108653"/>
                  </a:ext>
                </a:extLst>
              </a:tr>
              <a:tr h="0">
                <a:tc>
                  <a:txBody>
                    <a:bodyPr/>
                    <a:lstStyle/>
                    <a:p>
                      <a:pPr algn="ctr"/>
                      <a:r>
                        <a:rPr lang="en-US" b="0" dirty="0">
                          <a:solidFill>
                            <a:schemeClr val="tx1"/>
                          </a:solidFill>
                          <a:latin typeface="Arial" pitchFamily="34" charset="0"/>
                          <a:cs typeface="Arial"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102258736"/>
                  </a:ext>
                </a:extLst>
              </a:tr>
              <a:tr h="127000">
                <a:tc>
                  <a:txBody>
                    <a:bodyPr/>
                    <a:lstStyle/>
                    <a:p>
                      <a:pPr algn="ctr"/>
                      <a:r>
                        <a:rPr lang="en-US" b="0" dirty="0">
                          <a:solidFill>
                            <a:schemeClr val="tx1"/>
                          </a:solidFill>
                          <a:latin typeface="Arial" pitchFamily="34" charset="0"/>
                          <a:cs typeface="Arial"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696447500"/>
                  </a:ext>
                </a:extLst>
              </a:tr>
              <a:tr h="142240">
                <a:tc>
                  <a:txBody>
                    <a:bodyPr/>
                    <a:lstStyle/>
                    <a:p>
                      <a:pPr algn="ctr"/>
                      <a:r>
                        <a:rPr lang="en-US" b="0" dirty="0">
                          <a:solidFill>
                            <a:schemeClr val="tx1"/>
                          </a:solidFill>
                          <a:latin typeface="Arial" pitchFamily="34" charset="0"/>
                          <a:cs typeface="Arial" pitchFamily="34"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latin typeface="Arial" pitchFamily="34" charset="0"/>
                          <a:cs typeface="Arial" pitchFamily="34"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2500109282"/>
                  </a:ext>
                </a:extLst>
              </a:tr>
            </a:tbl>
          </a:graphicData>
        </a:graphic>
      </p:graphicFrame>
      <p:sp>
        <p:nvSpPr>
          <p:cNvPr id="14" name="Content Placeholder 13"/>
          <p:cNvSpPr>
            <a:spLocks noGrp="1"/>
          </p:cNvSpPr>
          <p:nvPr>
            <p:ph type="body" sz="quarter" idx="10"/>
          </p:nvPr>
        </p:nvSpPr>
        <p:spPr>
          <a:xfrm>
            <a:off x="5313089" y="4648200"/>
            <a:ext cx="3678511" cy="914400"/>
          </a:xfrm>
        </p:spPr>
        <p:txBody>
          <a:bodyPr>
            <a:noAutofit/>
          </a:bodyPr>
          <a:lstStyle/>
          <a:p>
            <a:pPr marL="0" indent="0">
              <a:buNone/>
            </a:pPr>
            <a:r>
              <a:rPr lang="en-US" sz="2400" dirty="0"/>
              <a:t>(This form makes it easy to do empirical </a:t>
            </a:r>
            <a:r>
              <a:rPr lang="en-US" sz="2400" dirty="0" err="1"/>
              <a:t>logit</a:t>
            </a:r>
            <a:r>
              <a:rPr lang="en-US" sz="2400" dirty="0"/>
              <a:t> plots</a:t>
            </a:r>
            <a:r>
              <a:rPr lang="en-US" sz="2400" dirty="0" smtClean="0"/>
              <a:t>)</a:t>
            </a:r>
            <a:endParaRPr lang="en-US" sz="2400" dirty="0"/>
          </a:p>
        </p:txBody>
      </p:sp>
    </p:spTree>
    <p:extLst>
      <p:ext uri="{BB962C8B-B14F-4D97-AF65-F5344CB8AC3E}">
        <p14:creationId xmlns:p14="http://schemas.microsoft.com/office/powerpoint/2010/main" val="84549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Using Putts2</a:t>
            </a:r>
          </a:p>
        </p:txBody>
      </p:sp>
      <p:pic>
        <p:nvPicPr>
          <p:cNvPr id="12" name="Picture Placeholder 11" descr="four command lines. The command lines read as follows:&#10;Prompt, Logit Made equals with (Putts 2, log (Made/missed))&#10;Prompt, plot (Logit Made approximately equals Length, data equals Putts 2)&#10;Prompt, l Mod Putts 2 equals g l m (c bind (Made, Missed) approximately equals Length, family equals binomial, data equals Putts 2)&#10;Prompt, a b line (l mod Putts 2)."/>
          <p:cNvPicPr>
            <a:picLocks noGrp="1" noChangeAspect="1"/>
          </p:cNvPicPr>
          <p:nvPr>
            <p:ph type="pic" sz="quarter" idx="11"/>
          </p:nvPr>
        </p:nvPicPr>
        <p:blipFill>
          <a:blip r:embed="rId2"/>
          <a:stretch>
            <a:fillRect/>
          </a:stretch>
        </p:blipFill>
        <p:spPr>
          <a:xfrm>
            <a:off x="233265" y="1454414"/>
            <a:ext cx="8580135" cy="1322822"/>
          </a:xfrm>
          <a:prstGeom prst="rect">
            <a:avLst/>
          </a:prstGeom>
          <a:noFill/>
          <a:ln>
            <a:noFill/>
          </a:ln>
        </p:spPr>
      </p:pic>
      <p:pic>
        <p:nvPicPr>
          <p:cNvPr id="13" name="Picture Placeholder 12" descr="A scatterplot correlating Lengths versus Logit Made shows five data points and a regression line. The horizontal axis plots different values of lengths and the vertical axis plots the values of Logit made. The regression line slopes through (2.8, 1.6) and (7.1, negative 0.53). The data points lie, close to the regression line, at (3, 1.58), (4, 1.0), (5, 0.3), (6, 0.0), and (7, negative 0.52). An arrow points to the regression line and reads Linear part of logistic fit. "/>
          <p:cNvPicPr>
            <a:picLocks noGrp="1" noChangeAspect="1"/>
          </p:cNvPicPr>
          <p:nvPr>
            <p:ph type="pic" sz="quarter" idx="13"/>
          </p:nvPr>
        </p:nvPicPr>
        <p:blipFill>
          <a:blip r:embed="rId3"/>
          <a:stretch>
            <a:fillRect/>
          </a:stretch>
        </p:blipFill>
        <p:spPr>
          <a:xfrm>
            <a:off x="1676400" y="2923147"/>
            <a:ext cx="5348166" cy="3308611"/>
          </a:xfrm>
          <a:prstGeom prst="rect">
            <a:avLst/>
          </a:prstGeom>
          <a:noFill/>
          <a:ln>
            <a:noFill/>
          </a:ln>
        </p:spPr>
      </p:pic>
    </p:spTree>
    <p:extLst>
      <p:ext uri="{BB962C8B-B14F-4D97-AF65-F5344CB8AC3E}">
        <p14:creationId xmlns:p14="http://schemas.microsoft.com/office/powerpoint/2010/main" val="2741019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Using Putts1</a:t>
            </a:r>
          </a:p>
        </p:txBody>
      </p:sp>
      <p:pic>
        <p:nvPicPr>
          <p:cNvPr id="5" name="Picture Placeholder 4" descr="A text with a command line. The text reads Hash tag Automate with the emp logit plot 1 () function in Stat 2 Data; Prompt, emp logit plot 1 (Made approximately equals Length, data equals Putts 1, n groups equals “all”)"/>
          <p:cNvPicPr>
            <a:picLocks noGrp="1" noChangeAspect="1"/>
          </p:cNvPicPr>
          <p:nvPr>
            <p:ph type="pic" sz="quarter" idx="11"/>
          </p:nvPr>
        </p:nvPicPr>
        <p:blipFill>
          <a:blip r:embed="rId2"/>
          <a:stretch>
            <a:fillRect/>
          </a:stretch>
        </p:blipFill>
        <p:spPr>
          <a:xfrm>
            <a:off x="95421" y="1444598"/>
            <a:ext cx="8972379" cy="646773"/>
          </a:xfrm>
          <a:prstGeom prst="rect">
            <a:avLst/>
          </a:prstGeom>
          <a:noFill/>
          <a:ln>
            <a:noFill/>
          </a:ln>
        </p:spPr>
      </p:pic>
      <p:pic>
        <p:nvPicPr>
          <p:cNvPr id="6" name="Picture Placeholder 5" descr="A graph correlating Length versus Log of odds shows five data points and a regression line.&#10;&#10;The horizontal axis plots the values of length and the vertical axis plots the values of log of adds. The regression line slopes through (2.8, 1.52) and (7.2, negative 0.8). The data points lie, close to the regression line, at (3, 1.51), (4, 1.0), (5, 0.25), (6, 0.0), and (7, negative 0.7). "/>
          <p:cNvPicPr>
            <a:picLocks noGrp="1" noChangeAspect="1"/>
          </p:cNvPicPr>
          <p:nvPr>
            <p:ph type="pic" sz="quarter" idx="13"/>
          </p:nvPr>
        </p:nvPicPr>
        <p:blipFill>
          <a:blip r:embed="rId3"/>
          <a:stretch>
            <a:fillRect/>
          </a:stretch>
        </p:blipFill>
        <p:spPr>
          <a:xfrm>
            <a:off x="1427990" y="2286000"/>
            <a:ext cx="6288021" cy="3895784"/>
          </a:xfrm>
          <a:prstGeom prst="rect">
            <a:avLst/>
          </a:prstGeom>
          <a:noFill/>
          <a:ln>
            <a:noFill/>
          </a:ln>
        </p:spPr>
      </p:pic>
    </p:spTree>
    <p:extLst>
      <p:ext uri="{BB962C8B-B14F-4D97-AF65-F5344CB8AC3E}">
        <p14:creationId xmlns:p14="http://schemas.microsoft.com/office/powerpoint/2010/main" val="4176909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Plots</a:t>
            </a:r>
          </a:p>
        </p:txBody>
      </p:sp>
      <p:sp>
        <p:nvSpPr>
          <p:cNvPr id="3" name="Content Placeholder 2"/>
          <p:cNvSpPr>
            <a:spLocks noGrp="1"/>
          </p:cNvSpPr>
          <p:nvPr>
            <p:ph idx="1"/>
          </p:nvPr>
        </p:nvSpPr>
        <p:spPr>
          <a:xfrm>
            <a:off x="243114" y="1415142"/>
            <a:ext cx="8596086" cy="3080658"/>
          </a:xfrm>
        </p:spPr>
        <p:txBody>
          <a:bodyPr>
            <a:noAutofit/>
          </a:bodyPr>
          <a:lstStyle/>
          <a:p>
            <a:pPr marL="0" indent="0">
              <a:buNone/>
            </a:pPr>
            <a:r>
              <a:rPr lang="en-US" dirty="0"/>
              <a:t>Two possible problems:</a:t>
            </a:r>
          </a:p>
          <a:p>
            <a:pPr marL="514350" indent="-514350">
              <a:buFont typeface="+mj-lt"/>
              <a:buAutoNum type="arabicPeriod"/>
            </a:pPr>
            <a:r>
              <a:rPr lang="en-US" dirty="0"/>
              <a:t>There may be many different </a:t>
            </a:r>
            <a:r>
              <a:rPr lang="en-US" i="1" dirty="0"/>
              <a:t>x</a:t>
            </a:r>
            <a:r>
              <a:rPr lang="en-US" dirty="0"/>
              <a:t>-values with few (or only one) cases at each.</a:t>
            </a:r>
          </a:p>
          <a:p>
            <a:pPr marL="0" indent="0">
              <a:buNone/>
            </a:pPr>
            <a:r>
              <a:rPr lang="en-US" dirty="0"/>
              <a:t>Solution: Group the predictor values into bins of similar values and plot vs. the mean predictor for each bin</a:t>
            </a:r>
          </a:p>
          <a:p>
            <a:pPr marL="514350" indent="-514350">
              <a:buFont typeface="+mj-lt"/>
              <a:buAutoNum type="arabicPeriod" startAt="2"/>
            </a:pPr>
            <a:r>
              <a:rPr lang="en-US" dirty="0"/>
              <a:t>A sample proportion could be 0 or 1 (making log(odds) undefined</a:t>
            </a:r>
            <a:r>
              <a:rPr lang="en-US" dirty="0" smtClean="0"/>
              <a:t>).</a:t>
            </a:r>
            <a:endParaRPr lang="en-US" dirty="0"/>
          </a:p>
        </p:txBody>
      </p:sp>
      <p:pic>
        <p:nvPicPr>
          <p:cNvPr id="12" name="Picture Placeholder 11" descr="An equation reads Solution: Define adjusted proportion as number of Yes plus 1 over 2 all over the quantity of number of Yes plus number of No plus 1."/>
          <p:cNvPicPr>
            <a:picLocks noGrp="1" noChangeAspect="1"/>
          </p:cNvPicPr>
          <p:nvPr>
            <p:ph type="pic" sz="quarter" idx="11"/>
          </p:nvPr>
        </p:nvPicPr>
        <p:blipFill>
          <a:blip r:embed="rId2"/>
          <a:stretch>
            <a:fillRect/>
          </a:stretch>
        </p:blipFill>
        <p:spPr>
          <a:xfrm>
            <a:off x="304800" y="4760782"/>
            <a:ext cx="8422395" cy="840804"/>
          </a:xfrm>
          <a:prstGeom prst="rect">
            <a:avLst/>
          </a:prstGeom>
          <a:noFill/>
          <a:ln>
            <a:noFill/>
          </a:ln>
        </p:spPr>
      </p:pic>
    </p:spTree>
    <p:extLst>
      <p:ext uri="{BB962C8B-B14F-4D97-AF65-F5344CB8AC3E}">
        <p14:creationId xmlns:p14="http://schemas.microsoft.com/office/powerpoint/2010/main" val="2499935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Empirical Logit Plot for Sex vs. </a:t>
            </a:r>
            <a:r>
              <a:rPr lang="en-US" dirty="0" smtClean="0"/>
              <a:t>Hgt (Data </a:t>
            </a:r>
            <a:r>
              <a:rPr lang="en-US" dirty="0"/>
              <a:t>in Pulse)</a:t>
            </a:r>
          </a:p>
        </p:txBody>
      </p:sp>
      <p:sp>
        <p:nvSpPr>
          <p:cNvPr id="3" name="Content Placeholder 2"/>
          <p:cNvSpPr>
            <a:spLocks noGrp="1"/>
          </p:cNvSpPr>
          <p:nvPr>
            <p:ph idx="1"/>
          </p:nvPr>
        </p:nvSpPr>
        <p:spPr>
          <a:xfrm>
            <a:off x="243114" y="1415142"/>
            <a:ext cx="8610600" cy="1175658"/>
          </a:xfrm>
        </p:spPr>
        <p:txBody>
          <a:bodyPr>
            <a:normAutofit/>
          </a:bodyPr>
          <a:lstStyle/>
          <a:p>
            <a:pPr marL="0" indent="0">
              <a:buNone/>
            </a:pPr>
            <a:r>
              <a:rPr lang="en-US" dirty="0"/>
              <a:t>There are 19 different height values (60 to 78)</a:t>
            </a:r>
          </a:p>
          <a:p>
            <a:pPr marL="0" indent="0">
              <a:buNone/>
            </a:pPr>
            <a:r>
              <a:rPr lang="en-US" dirty="0" smtClean="0">
                <a:sym typeface="Symbol" panose="05050102010706020507" pitchFamily="18" charset="2"/>
              </a:rPr>
              <a:t></a:t>
            </a:r>
            <a:r>
              <a:rPr lang="en-US" dirty="0"/>
              <a:t>Use 5 groups (60-62), (63-65), ..., (73 &amp; up</a:t>
            </a:r>
            <a:r>
              <a:rPr lang="en-US" dirty="0" smtClean="0"/>
              <a:t>)*</a:t>
            </a:r>
            <a:endParaRPr lang="en-US" dirty="0"/>
          </a:p>
        </p:txBody>
      </p:sp>
      <p:pic>
        <p:nvPicPr>
          <p:cNvPr id="12" name="Picture Placeholder 11" descr="A command line followed by a table. The command line reads Prompt, emp logit plot 1 (Sex approximately H g t, breaks equals c (0, 62, 65, 68, 72, 80), data equals Pulse, out equals TRUE).&#10;The table has five rows and 9 columns with the column headers that read Group, Cases, X minimum, X Maximum, M mean, Number of Yes, Prop, Adjusted Prop, Logit.&#10;Row 1. Group: 1, Cases: 16, X minimum: 60, X Maximum: 62, M mean: 61.37500, Number of Yes: 16, Prop: 1.000, Adjusted Prop: 0.971, Logit: 3.5110306.&#10;Row 2. Group: 2, Cases: 45, X minimum: 63, X Maximum: 65, M mean: 64.13333, Number of Yes: 43, Prop: 0.956, Adjusted Prop: 0.946, Logit: 2.8632585.&#10;Row 3. Group: 3, Cases: 58, X minimum: 66, X Maximum: 68, M mean: 67.10345, Number of Yes: 41, Prop: 0.707, Adjusted Prop: 0.703, Logit: 0.8616248.&#10;Row 4. Group: 4, Cases: 86, X minimum: 69, X Maximum: 72, M mean: 70.54651, Number of Yes: 10, Prop: 0.116, Adjusted Prop: 0.121, Logit: negative 1.9829944.&#10;Row 5. Group: 5, Cases: 27, X minimum: 73, X Maximum: 78, M mean: 74.29630, Number of Yes: 0, Prop: 0.000, Adjusted Prop: 0.018, Logit: negative 3.9992196."/>
          <p:cNvPicPr>
            <a:picLocks noGrp="1" noChangeAspect="1"/>
          </p:cNvPicPr>
          <p:nvPr>
            <p:ph type="pic" sz="quarter" idx="11"/>
          </p:nvPr>
        </p:nvPicPr>
        <p:blipFill>
          <a:blip r:embed="rId2"/>
          <a:stretch>
            <a:fillRect/>
          </a:stretch>
        </p:blipFill>
        <p:spPr>
          <a:xfrm>
            <a:off x="198972" y="2753190"/>
            <a:ext cx="8683214" cy="2047410"/>
          </a:xfrm>
          <a:prstGeom prst="rect">
            <a:avLst/>
          </a:prstGeom>
          <a:noFill/>
          <a:ln>
            <a:noFill/>
          </a:ln>
        </p:spPr>
      </p:pic>
      <p:sp>
        <p:nvSpPr>
          <p:cNvPr id="8" name="Content Placeholder 7"/>
          <p:cNvSpPr>
            <a:spLocks noGrp="1"/>
          </p:cNvSpPr>
          <p:nvPr>
            <p:ph sz="quarter" idx="14"/>
          </p:nvPr>
        </p:nvSpPr>
        <p:spPr>
          <a:xfrm>
            <a:off x="228600" y="4953000"/>
            <a:ext cx="8649322" cy="1152761"/>
          </a:xfrm>
        </p:spPr>
        <p:txBody>
          <a:bodyPr>
            <a:normAutofit/>
          </a:bodyPr>
          <a:lstStyle/>
          <a:p>
            <a:pPr marL="0" indent="0">
              <a:buNone/>
            </a:pPr>
            <a:r>
              <a:rPr lang="en-US" dirty="0"/>
              <a:t>* Could also choose groups to balance the size in each </a:t>
            </a:r>
            <a:r>
              <a:rPr lang="en-US" dirty="0" smtClean="0"/>
              <a:t>group</a:t>
            </a:r>
            <a:endParaRPr lang="en-US" dirty="0"/>
          </a:p>
        </p:txBody>
      </p:sp>
    </p:spTree>
    <p:extLst>
      <p:ext uri="{BB962C8B-B14F-4D97-AF65-F5344CB8AC3E}">
        <p14:creationId xmlns:p14="http://schemas.microsoft.com/office/powerpoint/2010/main" val="3458981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ergerinvitels3e_lectureslides_ch01_fin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bergerinvitels3e_lectureslides_ch01_final</Template>
  <TotalTime>3043</TotalTime>
  <Words>386</Words>
  <Application>Microsoft Office PowerPoint</Application>
  <PresentationFormat>On-screen Show (4:3)</PresentationFormat>
  <Paragraphs>54</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ＭＳ Ｐゴシック</vt:lpstr>
      <vt:lpstr>Arial</vt:lpstr>
      <vt:lpstr>Calibri</vt:lpstr>
      <vt:lpstr>Courier New</vt:lpstr>
      <vt:lpstr>Symbol</vt:lpstr>
      <vt:lpstr>Wingdings</vt:lpstr>
      <vt:lpstr>bergerinvitels3e_lectureslides_ch01_final</vt:lpstr>
      <vt:lpstr>Section 9.3 </vt:lpstr>
      <vt:lpstr>Section 9.3</vt:lpstr>
      <vt:lpstr>Inference Conditions for Logistic Regression</vt:lpstr>
      <vt:lpstr>Checking Linearity for Logistic Regression</vt:lpstr>
      <vt:lpstr>Two Forms of Logistic Data</vt:lpstr>
      <vt:lpstr>Empirical Logit Plot Using Putts2</vt:lpstr>
      <vt:lpstr>Empirical Logit Plot Using Putts1</vt:lpstr>
      <vt:lpstr>Empirical Logit Plots</vt:lpstr>
      <vt:lpstr>Empirical Logit Plot for Sex vs. Hgt (Data in Pulse)</vt:lpstr>
      <vt:lpstr>Empirical Logit Plot for Sex vs. Hgt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9.3</dc:title>
  <dc:creator>Canon</dc:creator>
  <cp:lastModifiedBy>Newton, Andy</cp:lastModifiedBy>
  <cp:revision>607</cp:revision>
  <dcterms:created xsi:type="dcterms:W3CDTF">2015-10-23T14:29:37Z</dcterms:created>
  <dcterms:modified xsi:type="dcterms:W3CDTF">2018-09-19T15:24:06Z</dcterms:modified>
</cp:coreProperties>
</file>